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57" r:id="rId3"/>
    <p:sldId id="258" r:id="rId4"/>
    <p:sldId id="259" r:id="rId5"/>
  </p:sldIdLst>
  <p:sldSz cx="7772400" cy="10058400"/>
  <p:notesSz cx="6858000" cy="9144000"/>
  <p:embeddedFontLst>
    <p:embeddedFont>
      <p:font typeface="Montserrat" panose="020B060402020202020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3" d="100"/>
          <a:sy n="43" d="100"/>
        </p:scale>
        <p:origin x="2140" y="4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82b1921deb_0_141: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82b1921deb_0_1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cb8fa15ef1_0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cb8fa15ef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801c91bb49_0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801c91bb4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cb011ff05f_0_1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cb011ff05f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3"/>
        <p:cNvGrpSpPr/>
        <p:nvPr/>
      </p:nvGrpSpPr>
      <p:grpSpPr>
        <a:xfrm>
          <a:off x="0" y="0"/>
          <a:ext cx="0" cy="0"/>
          <a:chOff x="0" y="0"/>
          <a:chExt cx="0" cy="0"/>
        </a:xfrm>
      </p:grpSpPr>
      <p:sp>
        <p:nvSpPr>
          <p:cNvPr id="54" name="Google Shape;54;p13"/>
          <p:cNvSpPr txBox="1"/>
          <p:nvPr/>
        </p:nvSpPr>
        <p:spPr>
          <a:xfrm>
            <a:off x="521450" y="2351425"/>
            <a:ext cx="6898500" cy="5353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550">
                <a:solidFill>
                  <a:srgbClr val="444444"/>
                </a:solidFill>
                <a:latin typeface="Montserrat"/>
                <a:ea typeface="Montserrat"/>
                <a:cs typeface="Montserrat"/>
                <a:sym typeface="Montserrat"/>
              </a:rPr>
              <a:t>La asociación entre padres y maestros es fundamental para el éxito a largo plazo de nuestros niños en la escuela. Los padres comprenden los intereses, pasiones, fortalezas y temores de sus hijos mejor que nadie. Ya sea el comienzo del año escolar o el regreso a la escuela después de una ausencia prolongada, elija compartir lo que aprendió sobre su hijo usando la carta de padre a maestro.</a:t>
            </a:r>
            <a:endParaRPr sz="1550">
              <a:solidFill>
                <a:srgbClr val="444444"/>
              </a:solidFill>
              <a:latin typeface="Montserrat"/>
              <a:ea typeface="Montserrat"/>
              <a:cs typeface="Montserrat"/>
              <a:sym typeface="Montserrat"/>
            </a:endParaRPr>
          </a:p>
          <a:p>
            <a:pPr marL="0" lvl="0" indent="0" algn="l" rtl="0">
              <a:lnSpc>
                <a:spcPct val="115000"/>
              </a:lnSpc>
              <a:spcBef>
                <a:spcPts val="0"/>
              </a:spcBef>
              <a:spcAft>
                <a:spcPts val="0"/>
              </a:spcAft>
              <a:buClr>
                <a:schemeClr val="dk1"/>
              </a:buClr>
              <a:buSzPts val="1100"/>
              <a:buFont typeface="Arial"/>
              <a:buNone/>
            </a:pPr>
            <a:endParaRPr sz="1550">
              <a:solidFill>
                <a:srgbClr val="444444"/>
              </a:solidFill>
              <a:latin typeface="Montserrat"/>
              <a:ea typeface="Montserrat"/>
              <a:cs typeface="Montserrat"/>
              <a:sym typeface="Montserrat"/>
            </a:endParaRPr>
          </a:p>
          <a:p>
            <a:pPr marL="0" lvl="0" indent="0" algn="l" rtl="0">
              <a:lnSpc>
                <a:spcPct val="115000"/>
              </a:lnSpc>
              <a:spcBef>
                <a:spcPts val="0"/>
              </a:spcBef>
              <a:spcAft>
                <a:spcPts val="0"/>
              </a:spcAft>
              <a:buClr>
                <a:schemeClr val="dk1"/>
              </a:buClr>
              <a:buSzPts val="1100"/>
              <a:buFont typeface="Arial"/>
              <a:buNone/>
            </a:pPr>
            <a:r>
              <a:rPr lang="en" sz="1550">
                <a:solidFill>
                  <a:srgbClr val="444444"/>
                </a:solidFill>
                <a:latin typeface="Montserrat"/>
                <a:ea typeface="Montserrat"/>
                <a:cs typeface="Montserrat"/>
                <a:sym typeface="Montserrat"/>
              </a:rPr>
              <a:t>La carta de padre a maestro tiene un enfoque diferente a la carta de presentación estándar que todos completamos al comienzo del año. Esta plantilla se centra en la curiosidad de nuestros hijos, los intereses que están explorando, dónde han progresado en el último año y las preocupaciones que podamos tener.</a:t>
            </a:r>
            <a:endParaRPr sz="1550">
              <a:solidFill>
                <a:srgbClr val="444444"/>
              </a:solidFill>
              <a:latin typeface="Montserrat"/>
              <a:ea typeface="Montserrat"/>
              <a:cs typeface="Montserrat"/>
              <a:sym typeface="Montserrat"/>
            </a:endParaRPr>
          </a:p>
          <a:p>
            <a:pPr marL="0" lvl="0" indent="0" algn="l" rtl="0">
              <a:lnSpc>
                <a:spcPct val="115000"/>
              </a:lnSpc>
              <a:spcBef>
                <a:spcPts val="0"/>
              </a:spcBef>
              <a:spcAft>
                <a:spcPts val="0"/>
              </a:spcAft>
              <a:buClr>
                <a:schemeClr val="dk1"/>
              </a:buClr>
              <a:buSzPts val="1100"/>
              <a:buFont typeface="Arial"/>
              <a:buNone/>
            </a:pPr>
            <a:endParaRPr sz="1550">
              <a:solidFill>
                <a:srgbClr val="444444"/>
              </a:solidFill>
              <a:latin typeface="Montserrat"/>
              <a:ea typeface="Montserrat"/>
              <a:cs typeface="Montserrat"/>
              <a:sym typeface="Montserrat"/>
            </a:endParaRPr>
          </a:p>
          <a:p>
            <a:pPr marL="0" lvl="0" indent="0" algn="l" rtl="0">
              <a:lnSpc>
                <a:spcPct val="115000"/>
              </a:lnSpc>
              <a:spcBef>
                <a:spcPts val="0"/>
              </a:spcBef>
              <a:spcAft>
                <a:spcPts val="0"/>
              </a:spcAft>
              <a:buClr>
                <a:schemeClr val="dk1"/>
              </a:buClr>
              <a:buSzPts val="1100"/>
              <a:buFont typeface="Arial"/>
              <a:buNone/>
            </a:pPr>
            <a:r>
              <a:rPr lang="en" sz="1550">
                <a:solidFill>
                  <a:srgbClr val="444444"/>
                </a:solidFill>
                <a:latin typeface="Montserrat"/>
                <a:ea typeface="Montserrat"/>
                <a:cs typeface="Montserrat"/>
                <a:sym typeface="Montserrat"/>
              </a:rPr>
              <a:t>Siéntase orgulloso del trabajo que ha estado haciendo su familia y emocionado de compartir con sus maestros cómo ha crecido su hijo.</a:t>
            </a:r>
            <a:endParaRPr sz="1550">
              <a:solidFill>
                <a:srgbClr val="444444"/>
              </a:solidFill>
              <a:latin typeface="Montserrat"/>
              <a:ea typeface="Montserrat"/>
              <a:cs typeface="Montserrat"/>
              <a:sym typeface="Montserrat"/>
            </a:endParaRPr>
          </a:p>
          <a:p>
            <a:pPr marL="0" lvl="0" indent="0" algn="l" rtl="0">
              <a:lnSpc>
                <a:spcPct val="115000"/>
              </a:lnSpc>
              <a:spcBef>
                <a:spcPts val="0"/>
              </a:spcBef>
              <a:spcAft>
                <a:spcPts val="0"/>
              </a:spcAft>
              <a:buClr>
                <a:schemeClr val="dk1"/>
              </a:buClr>
              <a:buSzPts val="1100"/>
              <a:buFont typeface="Arial"/>
              <a:buNone/>
            </a:pPr>
            <a:endParaRPr sz="1550">
              <a:solidFill>
                <a:srgbClr val="444444"/>
              </a:solidFill>
              <a:latin typeface="Montserrat"/>
              <a:ea typeface="Montserrat"/>
              <a:cs typeface="Montserrat"/>
              <a:sym typeface="Montserrat"/>
            </a:endParaRPr>
          </a:p>
          <a:p>
            <a:pPr marL="0" lvl="0" indent="0" algn="l" rtl="0">
              <a:lnSpc>
                <a:spcPct val="115000"/>
              </a:lnSpc>
              <a:spcBef>
                <a:spcPts val="0"/>
              </a:spcBef>
              <a:spcAft>
                <a:spcPts val="0"/>
              </a:spcAft>
              <a:buClr>
                <a:srgbClr val="000000"/>
              </a:buClr>
              <a:buSzPts val="1100"/>
              <a:buFont typeface="Arial"/>
              <a:buNone/>
            </a:pPr>
            <a:endParaRPr sz="1550">
              <a:solidFill>
                <a:srgbClr val="444444"/>
              </a:solidFill>
              <a:latin typeface="Montserrat"/>
              <a:ea typeface="Montserrat"/>
              <a:cs typeface="Montserrat"/>
              <a:sym typeface="Montserrat"/>
            </a:endParaRPr>
          </a:p>
        </p:txBody>
      </p:sp>
      <p:sp>
        <p:nvSpPr>
          <p:cNvPr id="55" name="Google Shape;55;p13"/>
          <p:cNvSpPr txBox="1"/>
          <p:nvPr/>
        </p:nvSpPr>
        <p:spPr>
          <a:xfrm>
            <a:off x="489500" y="718909"/>
            <a:ext cx="6682800" cy="15330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4000" b="1">
                <a:solidFill>
                  <a:srgbClr val="3333CC"/>
                </a:solidFill>
                <a:latin typeface="Montserrat"/>
                <a:ea typeface="Montserrat"/>
                <a:cs typeface="Montserrat"/>
                <a:sym typeface="Montserrat"/>
              </a:rPr>
              <a:t>La carta de Padres </a:t>
            </a:r>
            <a:br>
              <a:rPr lang="en" sz="4000" b="1">
                <a:solidFill>
                  <a:srgbClr val="3333CC"/>
                </a:solidFill>
                <a:latin typeface="Montserrat"/>
                <a:ea typeface="Montserrat"/>
                <a:cs typeface="Montserrat"/>
                <a:sym typeface="Montserrat"/>
              </a:rPr>
            </a:br>
            <a:r>
              <a:rPr lang="en" sz="4000" b="1">
                <a:solidFill>
                  <a:srgbClr val="3333CC"/>
                </a:solidFill>
                <a:latin typeface="Montserrat"/>
                <a:ea typeface="Montserrat"/>
                <a:cs typeface="Montserrat"/>
                <a:sym typeface="Montserrat"/>
              </a:rPr>
              <a:t>a Maestros</a:t>
            </a:r>
            <a:endParaRPr sz="4000" b="1">
              <a:solidFill>
                <a:srgbClr val="3333CC"/>
              </a:solidFill>
              <a:latin typeface="Montserrat"/>
              <a:ea typeface="Montserrat"/>
              <a:cs typeface="Montserrat"/>
              <a:sym typeface="Montserrat"/>
            </a:endParaRPr>
          </a:p>
        </p:txBody>
      </p:sp>
      <p:sp>
        <p:nvSpPr>
          <p:cNvPr id="56" name="Google Shape;56;p13"/>
          <p:cNvSpPr txBox="1"/>
          <p:nvPr/>
        </p:nvSpPr>
        <p:spPr>
          <a:xfrm>
            <a:off x="4296650" y="9210850"/>
            <a:ext cx="2970900" cy="5748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1600" b="1">
                <a:solidFill>
                  <a:srgbClr val="3333CC"/>
                </a:solidFill>
                <a:latin typeface="Montserrat"/>
                <a:ea typeface="Montserrat"/>
                <a:cs typeface="Montserrat"/>
                <a:sym typeface="Montserrat"/>
              </a:rPr>
              <a:t>preparedparents.org</a:t>
            </a:r>
            <a:endParaRPr sz="1600" b="1">
              <a:solidFill>
                <a:srgbClr val="3333CC"/>
              </a:solidFill>
              <a:latin typeface="Montserrat"/>
              <a:ea typeface="Montserrat"/>
              <a:cs typeface="Montserrat"/>
              <a:sym typeface="Montserrat"/>
            </a:endParaRPr>
          </a:p>
        </p:txBody>
      </p:sp>
      <p:cxnSp>
        <p:nvCxnSpPr>
          <p:cNvPr id="57" name="Google Shape;57;p13"/>
          <p:cNvCxnSpPr/>
          <p:nvPr/>
        </p:nvCxnSpPr>
        <p:spPr>
          <a:xfrm>
            <a:off x="352550" y="9200350"/>
            <a:ext cx="7067400" cy="0"/>
          </a:xfrm>
          <a:prstGeom prst="straightConnector1">
            <a:avLst/>
          </a:prstGeom>
          <a:noFill/>
          <a:ln w="9525" cap="flat" cmpd="sng">
            <a:solidFill>
              <a:srgbClr val="3333CC"/>
            </a:solidFill>
            <a:prstDash val="solid"/>
            <a:round/>
            <a:headEnd type="none" w="med" len="med"/>
            <a:tailEnd type="none" w="med" len="med"/>
          </a:ln>
        </p:spPr>
      </p:cxnSp>
      <p:pic>
        <p:nvPicPr>
          <p:cNvPr id="58" name="Google Shape;58;p13"/>
          <p:cNvPicPr preferRelativeResize="0"/>
          <p:nvPr/>
        </p:nvPicPr>
        <p:blipFill>
          <a:blip r:embed="rId3">
            <a:alphaModFix/>
          </a:blip>
          <a:stretch>
            <a:fillRect/>
          </a:stretch>
        </p:blipFill>
        <p:spPr>
          <a:xfrm>
            <a:off x="521450" y="9367925"/>
            <a:ext cx="2771950" cy="309475"/>
          </a:xfrm>
          <a:prstGeom prst="rect">
            <a:avLst/>
          </a:prstGeom>
          <a:noFill/>
          <a:ln>
            <a:noFill/>
          </a:ln>
        </p:spPr>
      </p:pic>
      <p:sp>
        <p:nvSpPr>
          <p:cNvPr id="59" name="Google Shape;59;p13"/>
          <p:cNvSpPr txBox="1"/>
          <p:nvPr/>
        </p:nvSpPr>
        <p:spPr>
          <a:xfrm>
            <a:off x="7153231" y="9379651"/>
            <a:ext cx="466500" cy="7698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1200" b="1">
                <a:solidFill>
                  <a:srgbClr val="9E9E9E"/>
                </a:solidFill>
                <a:latin typeface="Montserrat"/>
                <a:ea typeface="Montserrat"/>
                <a:cs typeface="Montserrat"/>
                <a:sym typeface="Montserrat"/>
              </a:rPr>
              <a:t>1</a:t>
            </a:fld>
            <a:endParaRPr sz="1200" b="1">
              <a:solidFill>
                <a:srgbClr val="9E9E9E"/>
              </a:solidFill>
              <a:latin typeface="Montserrat"/>
              <a:ea typeface="Montserrat"/>
              <a:cs typeface="Montserrat"/>
              <a:sym typeface="Montserra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3"/>
        <p:cNvGrpSpPr/>
        <p:nvPr/>
      </p:nvGrpSpPr>
      <p:grpSpPr>
        <a:xfrm>
          <a:off x="0" y="0"/>
          <a:ext cx="0" cy="0"/>
          <a:chOff x="0" y="0"/>
          <a:chExt cx="0" cy="0"/>
        </a:xfrm>
      </p:grpSpPr>
      <p:sp>
        <p:nvSpPr>
          <p:cNvPr id="64" name="Google Shape;64;p14"/>
          <p:cNvSpPr txBox="1"/>
          <p:nvPr/>
        </p:nvSpPr>
        <p:spPr>
          <a:xfrm>
            <a:off x="521450" y="1701972"/>
            <a:ext cx="6729600" cy="7319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550">
                <a:solidFill>
                  <a:srgbClr val="444444"/>
                </a:solidFill>
                <a:latin typeface="Montserrat"/>
                <a:ea typeface="Montserrat"/>
                <a:cs typeface="Montserrat"/>
                <a:sym typeface="Montserrat"/>
              </a:rPr>
              <a:t>¡Espero enviar a [NOMBRE DEL ESTUDIANTE] a la escuela! Gracias, de antemano, por todo lo que hacen. Me gustaría compartir con ustedes lo que he estado aprendiendo sobre mi hijo, sus intereses, logros y momentos felices, porque sé que le importan.</a:t>
            </a:r>
            <a:br>
              <a:rPr lang="en" sz="1550">
                <a:solidFill>
                  <a:srgbClr val="444444"/>
                </a:solidFill>
                <a:latin typeface="Montserrat"/>
                <a:ea typeface="Montserrat"/>
                <a:cs typeface="Montserrat"/>
                <a:sym typeface="Montserrat"/>
              </a:rPr>
            </a:br>
            <a:endParaRPr sz="1350" b="1">
              <a:solidFill>
                <a:srgbClr val="3333CC"/>
              </a:solidFill>
              <a:latin typeface="Montserrat"/>
              <a:ea typeface="Montserrat"/>
              <a:cs typeface="Montserrat"/>
              <a:sym typeface="Montserrat"/>
            </a:endParaRPr>
          </a:p>
          <a:p>
            <a:pPr marL="0" lvl="0" indent="0" algn="l" rtl="0">
              <a:lnSpc>
                <a:spcPct val="100000"/>
              </a:lnSpc>
              <a:spcBef>
                <a:spcPts val="0"/>
              </a:spcBef>
              <a:spcAft>
                <a:spcPts val="0"/>
              </a:spcAft>
              <a:buClr>
                <a:srgbClr val="000000"/>
              </a:buClr>
              <a:buSzPts val="1100"/>
              <a:buFont typeface="Arial"/>
              <a:buNone/>
            </a:pPr>
            <a:r>
              <a:rPr lang="en" sz="1350" b="1">
                <a:solidFill>
                  <a:srgbClr val="3333CC"/>
                </a:solidFill>
                <a:latin typeface="Montserrat"/>
                <a:ea typeface="Montserrat"/>
                <a:cs typeface="Montserrat"/>
                <a:sym typeface="Montserrat"/>
              </a:rPr>
              <a:t>Nuestras metas familiares este año incluyeron...</a:t>
            </a:r>
            <a:endParaRPr sz="1350" b="1">
              <a:solidFill>
                <a:srgbClr val="3333CC"/>
              </a:solidFill>
              <a:latin typeface="Montserrat"/>
              <a:ea typeface="Montserrat"/>
              <a:cs typeface="Montserrat"/>
              <a:sym typeface="Montserrat"/>
            </a:endParaRPr>
          </a:p>
          <a:p>
            <a:pPr marL="0" lvl="0" indent="457200" algn="l" rtl="0">
              <a:lnSpc>
                <a:spcPct val="100000"/>
              </a:lnSpc>
              <a:spcBef>
                <a:spcPts val="1000"/>
              </a:spcBef>
              <a:spcAft>
                <a:spcPts val="0"/>
              </a:spcAft>
              <a:buClr>
                <a:srgbClr val="000000"/>
              </a:buClr>
              <a:buSzPts val="1100"/>
              <a:buFont typeface="Arial"/>
              <a:buNone/>
            </a:pPr>
            <a:r>
              <a:rPr lang="en" sz="1150">
                <a:solidFill>
                  <a:srgbClr val="444444"/>
                </a:solidFill>
                <a:latin typeface="Montserrat"/>
                <a:ea typeface="Montserrat"/>
                <a:cs typeface="Montserrat"/>
                <a:sym typeface="Montserrat"/>
              </a:rPr>
              <a:t>Describa sus objetivos, como la unión entre sí, modelar la resiliencia, </a:t>
            </a:r>
            <a:br>
              <a:rPr lang="en" sz="1150">
                <a:solidFill>
                  <a:srgbClr val="444444"/>
                </a:solidFill>
                <a:latin typeface="Montserrat"/>
                <a:ea typeface="Montserrat"/>
                <a:cs typeface="Montserrat"/>
                <a:sym typeface="Montserrat"/>
              </a:rPr>
            </a:br>
            <a:r>
              <a:rPr lang="en" sz="1150">
                <a:solidFill>
                  <a:srgbClr val="444444"/>
                </a:solidFill>
                <a:latin typeface="Montserrat"/>
                <a:ea typeface="Montserrat"/>
                <a:cs typeface="Montserrat"/>
                <a:sym typeface="Montserrat"/>
              </a:rPr>
              <a:t>	mantener una rutina o mantenerse de buen humor.</a:t>
            </a:r>
            <a:endParaRPr sz="1350" b="1">
              <a:solidFill>
                <a:srgbClr val="3333CC"/>
              </a:solidFill>
              <a:latin typeface="Montserrat"/>
              <a:ea typeface="Montserrat"/>
              <a:cs typeface="Montserrat"/>
              <a:sym typeface="Montserrat"/>
            </a:endParaRPr>
          </a:p>
          <a:p>
            <a:pPr marL="0" lvl="0" indent="0" algn="l" rtl="0">
              <a:lnSpc>
                <a:spcPct val="100000"/>
              </a:lnSpc>
              <a:spcBef>
                <a:spcPts val="0"/>
              </a:spcBef>
              <a:spcAft>
                <a:spcPts val="0"/>
              </a:spcAft>
              <a:buClr>
                <a:srgbClr val="000000"/>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br>
              <a:rPr lang="en" sz="1000" b="1">
                <a:solidFill>
                  <a:srgbClr val="444444"/>
                </a:solidFill>
                <a:latin typeface="Montserrat"/>
                <a:ea typeface="Montserrat"/>
                <a:cs typeface="Montserrat"/>
                <a:sym typeface="Montserrat"/>
              </a:rPr>
            </a:br>
            <a:br>
              <a:rPr lang="en" sz="1000" b="1">
                <a:solidFill>
                  <a:srgbClr val="444444"/>
                </a:solidFill>
                <a:latin typeface="Montserrat"/>
                <a:ea typeface="Montserrat"/>
                <a:cs typeface="Montserrat"/>
                <a:sym typeface="Montserrat"/>
              </a:rPr>
            </a:br>
            <a:endParaRPr sz="100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350" b="1">
              <a:solidFill>
                <a:srgbClr val="3333CC"/>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350" b="1">
                <a:solidFill>
                  <a:srgbClr val="3333CC"/>
                </a:solidFill>
                <a:latin typeface="Montserrat"/>
                <a:ea typeface="Montserrat"/>
                <a:cs typeface="Montserrat"/>
                <a:sym typeface="Montserrat"/>
              </a:rPr>
              <a:t>He notado esto sobre la curiosidad, los intereses y las pasiones de mi hijo…</a:t>
            </a:r>
            <a:endParaRPr sz="1350" b="1">
              <a:solidFill>
                <a:srgbClr val="3333CC"/>
              </a:solidFill>
              <a:latin typeface="Montserrat"/>
              <a:ea typeface="Montserrat"/>
              <a:cs typeface="Montserrat"/>
              <a:sym typeface="Montserrat"/>
            </a:endParaRPr>
          </a:p>
          <a:p>
            <a:pPr marL="0" lvl="0" indent="457200" algn="l" rtl="0">
              <a:spcBef>
                <a:spcPts val="1000"/>
              </a:spcBef>
              <a:spcAft>
                <a:spcPts val="0"/>
              </a:spcAft>
              <a:buClr>
                <a:schemeClr val="dk1"/>
              </a:buClr>
              <a:buSzPts val="1100"/>
              <a:buFont typeface="Arial"/>
              <a:buNone/>
            </a:pPr>
            <a:r>
              <a:rPr lang="en" sz="1150">
                <a:solidFill>
                  <a:srgbClr val="444444"/>
                </a:solidFill>
                <a:latin typeface="Montserrat"/>
                <a:ea typeface="Montserrat"/>
                <a:cs typeface="Montserrat"/>
                <a:sym typeface="Montserrat"/>
              </a:rPr>
              <a:t>Describa los intereses de su hijo, nuevos o existentes, que lo mantienen motivado </a:t>
            </a:r>
            <a:br>
              <a:rPr lang="en" sz="1150">
                <a:solidFill>
                  <a:srgbClr val="444444"/>
                </a:solidFill>
                <a:latin typeface="Montserrat"/>
                <a:ea typeface="Montserrat"/>
                <a:cs typeface="Montserrat"/>
                <a:sym typeface="Montserrat"/>
              </a:rPr>
            </a:br>
            <a:r>
              <a:rPr lang="en" sz="1150">
                <a:solidFill>
                  <a:srgbClr val="444444"/>
                </a:solidFill>
                <a:latin typeface="Montserrat"/>
                <a:ea typeface="Montserrat"/>
                <a:cs typeface="Montserrat"/>
                <a:sym typeface="Montserrat"/>
              </a:rPr>
              <a:t>	para crecer y aprender.</a:t>
            </a:r>
            <a:endParaRPr sz="1350" b="1">
              <a:solidFill>
                <a:srgbClr val="3333CC"/>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350" b="1">
              <a:solidFill>
                <a:srgbClr val="3333CC"/>
              </a:solidFill>
              <a:latin typeface="Montserrat"/>
              <a:ea typeface="Montserrat"/>
              <a:cs typeface="Montserrat"/>
              <a:sym typeface="Montserrat"/>
            </a:endParaRPr>
          </a:p>
        </p:txBody>
      </p:sp>
      <p:sp>
        <p:nvSpPr>
          <p:cNvPr id="65" name="Google Shape;65;p14"/>
          <p:cNvSpPr txBox="1"/>
          <p:nvPr/>
        </p:nvSpPr>
        <p:spPr>
          <a:xfrm>
            <a:off x="4296650" y="9210850"/>
            <a:ext cx="2970900" cy="5748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1600" b="1">
                <a:solidFill>
                  <a:srgbClr val="3333CC"/>
                </a:solidFill>
                <a:latin typeface="Montserrat"/>
                <a:ea typeface="Montserrat"/>
                <a:cs typeface="Montserrat"/>
                <a:sym typeface="Montserrat"/>
              </a:rPr>
              <a:t>preparedparents.org</a:t>
            </a:r>
            <a:endParaRPr sz="1600" b="1">
              <a:solidFill>
                <a:srgbClr val="3333CC"/>
              </a:solidFill>
              <a:latin typeface="Montserrat"/>
              <a:ea typeface="Montserrat"/>
              <a:cs typeface="Montserrat"/>
              <a:sym typeface="Montserrat"/>
            </a:endParaRPr>
          </a:p>
        </p:txBody>
      </p:sp>
      <p:cxnSp>
        <p:nvCxnSpPr>
          <p:cNvPr id="66" name="Google Shape;66;p14"/>
          <p:cNvCxnSpPr/>
          <p:nvPr/>
        </p:nvCxnSpPr>
        <p:spPr>
          <a:xfrm>
            <a:off x="352550" y="9200350"/>
            <a:ext cx="7067400" cy="0"/>
          </a:xfrm>
          <a:prstGeom prst="straightConnector1">
            <a:avLst/>
          </a:prstGeom>
          <a:noFill/>
          <a:ln w="9525" cap="flat" cmpd="sng">
            <a:solidFill>
              <a:srgbClr val="3333CC"/>
            </a:solidFill>
            <a:prstDash val="solid"/>
            <a:round/>
            <a:headEnd type="none" w="med" len="med"/>
            <a:tailEnd type="none" w="med" len="med"/>
          </a:ln>
        </p:spPr>
      </p:cxnSp>
      <p:pic>
        <p:nvPicPr>
          <p:cNvPr id="67" name="Google Shape;67;p14"/>
          <p:cNvPicPr preferRelativeResize="0"/>
          <p:nvPr/>
        </p:nvPicPr>
        <p:blipFill>
          <a:blip r:embed="rId3">
            <a:alphaModFix/>
          </a:blip>
          <a:stretch>
            <a:fillRect/>
          </a:stretch>
        </p:blipFill>
        <p:spPr>
          <a:xfrm>
            <a:off x="521450" y="9367925"/>
            <a:ext cx="2771950" cy="309475"/>
          </a:xfrm>
          <a:prstGeom prst="rect">
            <a:avLst/>
          </a:prstGeom>
          <a:noFill/>
          <a:ln>
            <a:noFill/>
          </a:ln>
        </p:spPr>
      </p:pic>
      <p:sp>
        <p:nvSpPr>
          <p:cNvPr id="68" name="Google Shape;68;p14"/>
          <p:cNvSpPr txBox="1"/>
          <p:nvPr/>
        </p:nvSpPr>
        <p:spPr>
          <a:xfrm>
            <a:off x="489500" y="775375"/>
            <a:ext cx="7392900" cy="57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2700" b="1">
                <a:solidFill>
                  <a:srgbClr val="3333CC"/>
                </a:solidFill>
                <a:latin typeface="Montserrat"/>
                <a:ea typeface="Montserrat"/>
                <a:cs typeface="Montserrat"/>
                <a:sym typeface="Montserrat"/>
              </a:rPr>
              <a:t>Estimado/a </a:t>
            </a:r>
            <a:r>
              <a:rPr lang="en" sz="950" b="1">
                <a:solidFill>
                  <a:srgbClr val="444444"/>
                </a:solidFill>
                <a:latin typeface="Montserrat"/>
                <a:ea typeface="Montserrat"/>
                <a:cs typeface="Montserrat"/>
                <a:sym typeface="Montserrat"/>
              </a:rPr>
              <a:t>_____________________________   </a:t>
            </a:r>
            <a:r>
              <a:rPr lang="en" sz="1500">
                <a:solidFill>
                  <a:srgbClr val="3333CC"/>
                </a:solidFill>
                <a:latin typeface="Montserrat"/>
                <a:ea typeface="Montserrat"/>
                <a:cs typeface="Montserrat"/>
                <a:sym typeface="Montserrat"/>
              </a:rPr>
              <a:t>[NOMBRE DEL MAESTRO/A]</a:t>
            </a:r>
            <a:endParaRPr sz="1500">
              <a:solidFill>
                <a:srgbClr val="3333CC"/>
              </a:solidFill>
              <a:latin typeface="Montserrat"/>
              <a:ea typeface="Montserrat"/>
              <a:cs typeface="Montserrat"/>
              <a:sym typeface="Montserrat"/>
            </a:endParaRPr>
          </a:p>
        </p:txBody>
      </p:sp>
      <p:sp>
        <p:nvSpPr>
          <p:cNvPr id="69" name="Google Shape;69;p14"/>
          <p:cNvSpPr txBox="1"/>
          <p:nvPr/>
        </p:nvSpPr>
        <p:spPr>
          <a:xfrm>
            <a:off x="7153231" y="9379651"/>
            <a:ext cx="466500" cy="7698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1200" b="1">
                <a:solidFill>
                  <a:srgbClr val="9E9E9E"/>
                </a:solidFill>
                <a:latin typeface="Montserrat"/>
                <a:ea typeface="Montserrat"/>
                <a:cs typeface="Montserrat"/>
                <a:sym typeface="Montserrat"/>
              </a:rPr>
              <a:t>2</a:t>
            </a:fld>
            <a:endParaRPr sz="1200" b="1">
              <a:solidFill>
                <a:srgbClr val="9E9E9E"/>
              </a:solidFill>
              <a:latin typeface="Montserrat"/>
              <a:ea typeface="Montserrat"/>
              <a:cs typeface="Montserrat"/>
              <a:sym typeface="Montserra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73"/>
        <p:cNvGrpSpPr/>
        <p:nvPr/>
      </p:nvGrpSpPr>
      <p:grpSpPr>
        <a:xfrm>
          <a:off x="0" y="0"/>
          <a:ext cx="0" cy="0"/>
          <a:chOff x="0" y="0"/>
          <a:chExt cx="0" cy="0"/>
        </a:xfrm>
      </p:grpSpPr>
      <p:sp>
        <p:nvSpPr>
          <p:cNvPr id="74" name="Google Shape;74;p15"/>
          <p:cNvSpPr txBox="1"/>
          <p:nvPr/>
        </p:nvSpPr>
        <p:spPr>
          <a:xfrm>
            <a:off x="4296650" y="9210850"/>
            <a:ext cx="2970900" cy="5748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1600" b="1">
                <a:solidFill>
                  <a:srgbClr val="3333CC"/>
                </a:solidFill>
                <a:latin typeface="Montserrat"/>
                <a:ea typeface="Montserrat"/>
                <a:cs typeface="Montserrat"/>
                <a:sym typeface="Montserrat"/>
              </a:rPr>
              <a:t>preparedparents.org</a:t>
            </a:r>
            <a:endParaRPr sz="1600" b="1">
              <a:solidFill>
                <a:srgbClr val="3333CC"/>
              </a:solidFill>
              <a:latin typeface="Montserrat"/>
              <a:ea typeface="Montserrat"/>
              <a:cs typeface="Montserrat"/>
              <a:sym typeface="Montserrat"/>
            </a:endParaRPr>
          </a:p>
        </p:txBody>
      </p:sp>
      <p:cxnSp>
        <p:nvCxnSpPr>
          <p:cNvPr id="75" name="Google Shape;75;p15"/>
          <p:cNvCxnSpPr/>
          <p:nvPr/>
        </p:nvCxnSpPr>
        <p:spPr>
          <a:xfrm>
            <a:off x="352550" y="9200350"/>
            <a:ext cx="7067400" cy="0"/>
          </a:xfrm>
          <a:prstGeom prst="straightConnector1">
            <a:avLst/>
          </a:prstGeom>
          <a:noFill/>
          <a:ln w="9525" cap="flat" cmpd="sng">
            <a:solidFill>
              <a:srgbClr val="3333CC"/>
            </a:solidFill>
            <a:prstDash val="solid"/>
            <a:round/>
            <a:headEnd type="none" w="med" len="med"/>
            <a:tailEnd type="none" w="med" len="med"/>
          </a:ln>
        </p:spPr>
      </p:cxnSp>
      <p:pic>
        <p:nvPicPr>
          <p:cNvPr id="76" name="Google Shape;76;p15"/>
          <p:cNvPicPr preferRelativeResize="0"/>
          <p:nvPr/>
        </p:nvPicPr>
        <p:blipFill>
          <a:blip r:embed="rId3">
            <a:alphaModFix/>
          </a:blip>
          <a:stretch>
            <a:fillRect/>
          </a:stretch>
        </p:blipFill>
        <p:spPr>
          <a:xfrm>
            <a:off x="521450" y="9367925"/>
            <a:ext cx="2771950" cy="309475"/>
          </a:xfrm>
          <a:prstGeom prst="rect">
            <a:avLst/>
          </a:prstGeom>
          <a:noFill/>
          <a:ln>
            <a:noFill/>
          </a:ln>
        </p:spPr>
      </p:pic>
      <p:sp>
        <p:nvSpPr>
          <p:cNvPr id="77" name="Google Shape;77;p15"/>
          <p:cNvSpPr txBox="1"/>
          <p:nvPr/>
        </p:nvSpPr>
        <p:spPr>
          <a:xfrm>
            <a:off x="521450" y="775375"/>
            <a:ext cx="6729600" cy="8041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rgbClr val="000000"/>
              </a:buClr>
              <a:buSzPts val="1100"/>
              <a:buFont typeface="Arial"/>
              <a:buNone/>
            </a:pPr>
            <a:r>
              <a:rPr lang="en" sz="1350" b="1">
                <a:solidFill>
                  <a:srgbClr val="3333CC"/>
                </a:solidFill>
                <a:latin typeface="Montserrat"/>
                <a:ea typeface="Montserrat"/>
                <a:cs typeface="Montserrat"/>
                <a:sym typeface="Montserrat"/>
              </a:rPr>
              <a:t>He notado esto sobre las fortalezas de mi hijo...</a:t>
            </a:r>
            <a:endParaRPr sz="1350" b="1">
              <a:solidFill>
                <a:srgbClr val="3333CC"/>
              </a:solidFill>
              <a:latin typeface="Montserrat"/>
              <a:ea typeface="Montserrat"/>
              <a:cs typeface="Montserrat"/>
              <a:sym typeface="Montserrat"/>
            </a:endParaRPr>
          </a:p>
          <a:p>
            <a:pPr marL="0" lvl="0" indent="457200" algn="l" rtl="0">
              <a:lnSpc>
                <a:spcPct val="100000"/>
              </a:lnSpc>
              <a:spcBef>
                <a:spcPts val="1000"/>
              </a:spcBef>
              <a:spcAft>
                <a:spcPts val="0"/>
              </a:spcAft>
              <a:buClr>
                <a:srgbClr val="000000"/>
              </a:buClr>
              <a:buSzPts val="1100"/>
              <a:buFont typeface="Arial"/>
              <a:buNone/>
            </a:pPr>
            <a:r>
              <a:rPr lang="en" sz="1150">
                <a:solidFill>
                  <a:srgbClr val="444444"/>
                </a:solidFill>
                <a:latin typeface="Montserrat"/>
                <a:ea typeface="Montserrat"/>
                <a:cs typeface="Montserrat"/>
                <a:sym typeface="Montserrat"/>
              </a:rPr>
              <a:t>Esto puede ser específico de un tema o una materia (académicos), acciones </a:t>
            </a:r>
            <a:br>
              <a:rPr lang="en" sz="1150">
                <a:solidFill>
                  <a:srgbClr val="444444"/>
                </a:solidFill>
                <a:latin typeface="Montserrat"/>
                <a:ea typeface="Montserrat"/>
                <a:cs typeface="Montserrat"/>
                <a:sym typeface="Montserrat"/>
              </a:rPr>
            </a:br>
            <a:r>
              <a:rPr lang="en" sz="1150">
                <a:solidFill>
                  <a:srgbClr val="444444"/>
                </a:solidFill>
                <a:latin typeface="Montserrat"/>
                <a:ea typeface="Montserrat"/>
                <a:cs typeface="Montserrat"/>
                <a:sym typeface="Montserrat"/>
              </a:rPr>
              <a:t>	(comportamiento) o reacciones (emociones) que haya observado.</a:t>
            </a:r>
            <a:endParaRPr sz="1350" b="1">
              <a:solidFill>
                <a:srgbClr val="3333CC"/>
              </a:solidFill>
              <a:latin typeface="Montserrat"/>
              <a:ea typeface="Montserrat"/>
              <a:cs typeface="Montserrat"/>
              <a:sym typeface="Montserrat"/>
            </a:endParaRPr>
          </a:p>
          <a:p>
            <a:pPr marL="0" lvl="0" indent="0" algn="l" rtl="0">
              <a:lnSpc>
                <a:spcPct val="100000"/>
              </a:lnSpc>
              <a:spcBef>
                <a:spcPts val="0"/>
              </a:spcBef>
              <a:spcAft>
                <a:spcPts val="0"/>
              </a:spcAft>
              <a:buClr>
                <a:srgbClr val="000000"/>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br>
              <a:rPr lang="en" sz="1000" b="1">
                <a:solidFill>
                  <a:srgbClr val="444444"/>
                </a:solidFill>
                <a:latin typeface="Montserrat"/>
                <a:ea typeface="Montserrat"/>
                <a:cs typeface="Montserrat"/>
                <a:sym typeface="Montserrat"/>
              </a:rPr>
            </a:br>
            <a:br>
              <a:rPr lang="en" sz="1000" b="1">
                <a:solidFill>
                  <a:srgbClr val="444444"/>
                </a:solidFill>
                <a:latin typeface="Montserrat"/>
                <a:ea typeface="Montserrat"/>
                <a:cs typeface="Montserrat"/>
                <a:sym typeface="Montserrat"/>
              </a:rPr>
            </a:br>
            <a:endParaRPr sz="100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350" b="1">
              <a:solidFill>
                <a:srgbClr val="3333CC"/>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350" b="1">
                <a:solidFill>
                  <a:srgbClr val="3333CC"/>
                </a:solidFill>
                <a:latin typeface="Montserrat"/>
                <a:ea typeface="Montserrat"/>
                <a:cs typeface="Montserrat"/>
                <a:sym typeface="Montserrat"/>
              </a:rPr>
              <a:t>Me he dado cuenta de que a veces mi hijo se ve desafiado por...</a:t>
            </a:r>
            <a:endParaRPr sz="1350" b="1">
              <a:solidFill>
                <a:srgbClr val="3333CC"/>
              </a:solidFill>
              <a:latin typeface="Montserrat"/>
              <a:ea typeface="Montserrat"/>
              <a:cs typeface="Montserrat"/>
              <a:sym typeface="Montserrat"/>
            </a:endParaRPr>
          </a:p>
          <a:p>
            <a:pPr marL="0" lvl="0" indent="457200" algn="l" rtl="0">
              <a:spcBef>
                <a:spcPts val="1000"/>
              </a:spcBef>
              <a:spcAft>
                <a:spcPts val="0"/>
              </a:spcAft>
              <a:buClr>
                <a:schemeClr val="dk1"/>
              </a:buClr>
              <a:buSzPts val="1100"/>
              <a:buFont typeface="Arial"/>
              <a:buNone/>
            </a:pPr>
            <a:r>
              <a:rPr lang="en" sz="1150">
                <a:solidFill>
                  <a:srgbClr val="444444"/>
                </a:solidFill>
                <a:latin typeface="Montserrat"/>
                <a:ea typeface="Montserrat"/>
                <a:cs typeface="Montserrat"/>
                <a:sym typeface="Montserrat"/>
              </a:rPr>
              <a:t>Describir materias (académicos); acciones, por ejemplo, quedarse quieto </a:t>
            </a:r>
            <a:br>
              <a:rPr lang="en" sz="1150">
                <a:solidFill>
                  <a:srgbClr val="444444"/>
                </a:solidFill>
                <a:latin typeface="Montserrat"/>
                <a:ea typeface="Montserrat"/>
                <a:cs typeface="Montserrat"/>
                <a:sym typeface="Montserrat"/>
              </a:rPr>
            </a:br>
            <a:r>
              <a:rPr lang="en" sz="1150">
                <a:solidFill>
                  <a:srgbClr val="444444"/>
                </a:solidFill>
                <a:latin typeface="Montserrat"/>
                <a:ea typeface="Montserrat"/>
                <a:cs typeface="Montserrat"/>
                <a:sym typeface="Montserrat"/>
              </a:rPr>
              <a:t>	(comportamiento); o reacciones, como la respuesta a contratiempos (emociones). No </a:t>
            </a:r>
            <a:br>
              <a:rPr lang="en" sz="1150">
                <a:solidFill>
                  <a:srgbClr val="444444"/>
                </a:solidFill>
                <a:latin typeface="Montserrat"/>
                <a:ea typeface="Montserrat"/>
                <a:cs typeface="Montserrat"/>
                <a:sym typeface="Montserrat"/>
              </a:rPr>
            </a:br>
            <a:r>
              <a:rPr lang="en" sz="1150">
                <a:solidFill>
                  <a:srgbClr val="444444"/>
                </a:solidFill>
                <a:latin typeface="Montserrat"/>
                <a:ea typeface="Montserrat"/>
                <a:cs typeface="Montserrat"/>
                <a:sym typeface="Montserrat"/>
              </a:rPr>
              <a:t>	se preocupe, ¡todos tenemos áreas de crecimiento!</a:t>
            </a:r>
            <a:endParaRPr sz="1350" b="1">
              <a:solidFill>
                <a:srgbClr val="3333CC"/>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350" b="1">
              <a:solidFill>
                <a:srgbClr val="3333CC"/>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350" b="1">
              <a:solidFill>
                <a:srgbClr val="3333CC"/>
              </a:solidFill>
              <a:latin typeface="Montserrat"/>
              <a:ea typeface="Montserrat"/>
              <a:cs typeface="Montserrat"/>
              <a:sym typeface="Montserrat"/>
            </a:endParaRPr>
          </a:p>
          <a:p>
            <a:pPr marL="0" lvl="0" indent="0" algn="l" rtl="0">
              <a:spcBef>
                <a:spcPts val="1000"/>
              </a:spcBef>
              <a:spcAft>
                <a:spcPts val="0"/>
              </a:spcAft>
              <a:buClr>
                <a:schemeClr val="dk1"/>
              </a:buClr>
              <a:buSzPts val="1100"/>
              <a:buFont typeface="Arial"/>
              <a:buNone/>
            </a:pPr>
            <a:r>
              <a:rPr lang="en" sz="1350" b="1">
                <a:solidFill>
                  <a:srgbClr val="3333CC"/>
                </a:solidFill>
                <a:latin typeface="Montserrat"/>
                <a:ea typeface="Montserrat"/>
                <a:cs typeface="Montserrat"/>
                <a:sym typeface="Montserrat"/>
              </a:rPr>
              <a:t>Logramos esto mientras no estábamos en la escuela...</a:t>
            </a:r>
            <a:endParaRPr sz="1350" b="1">
              <a:solidFill>
                <a:srgbClr val="3333CC"/>
              </a:solidFill>
              <a:latin typeface="Montserrat"/>
              <a:ea typeface="Montserrat"/>
              <a:cs typeface="Montserrat"/>
              <a:sym typeface="Montserrat"/>
            </a:endParaRPr>
          </a:p>
          <a:p>
            <a:pPr marL="0" lvl="0" indent="457200" algn="l" rtl="0">
              <a:spcBef>
                <a:spcPts val="1000"/>
              </a:spcBef>
              <a:spcAft>
                <a:spcPts val="0"/>
              </a:spcAft>
              <a:buClr>
                <a:schemeClr val="dk1"/>
              </a:buClr>
              <a:buSzPts val="1100"/>
              <a:buFont typeface="Arial"/>
              <a:buNone/>
            </a:pPr>
            <a:r>
              <a:rPr lang="en" sz="1150">
                <a:solidFill>
                  <a:srgbClr val="444444"/>
                </a:solidFill>
                <a:latin typeface="Montserrat"/>
                <a:ea typeface="Montserrat"/>
                <a:cs typeface="Montserrat"/>
                <a:sym typeface="Montserrat"/>
              </a:rPr>
              <a:t>Describir proyectos y actividades, nuevas habilidades o crecimiento en hábitos como </a:t>
            </a:r>
            <a:br>
              <a:rPr lang="en" sz="1150">
                <a:solidFill>
                  <a:srgbClr val="444444"/>
                </a:solidFill>
                <a:latin typeface="Montserrat"/>
                <a:ea typeface="Montserrat"/>
                <a:cs typeface="Montserrat"/>
                <a:sym typeface="Montserrat"/>
              </a:rPr>
            </a:br>
            <a:r>
              <a:rPr lang="en" sz="1150">
                <a:solidFill>
                  <a:srgbClr val="444444"/>
                </a:solidFill>
                <a:latin typeface="Montserrat"/>
                <a:ea typeface="Montserrat"/>
                <a:cs typeface="Montserrat"/>
                <a:sym typeface="Montserrat"/>
              </a:rPr>
              <a:t>	la autodirección, la resiliencia o las funciones ejecutivas. </a:t>
            </a:r>
            <a:endParaRPr sz="1350" b="1">
              <a:solidFill>
                <a:srgbClr val="3333CC"/>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350" b="1">
              <a:solidFill>
                <a:srgbClr val="3333CC"/>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p:txBody>
      </p:sp>
      <p:sp>
        <p:nvSpPr>
          <p:cNvPr id="78" name="Google Shape;78;p15"/>
          <p:cNvSpPr txBox="1"/>
          <p:nvPr/>
        </p:nvSpPr>
        <p:spPr>
          <a:xfrm>
            <a:off x="7153231" y="9379651"/>
            <a:ext cx="466500" cy="7698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1200" b="1">
                <a:solidFill>
                  <a:srgbClr val="9E9E9E"/>
                </a:solidFill>
                <a:latin typeface="Montserrat"/>
                <a:ea typeface="Montserrat"/>
                <a:cs typeface="Montserrat"/>
                <a:sym typeface="Montserrat"/>
              </a:rPr>
              <a:t>3</a:t>
            </a:fld>
            <a:endParaRPr sz="1200" b="1">
              <a:solidFill>
                <a:srgbClr val="9E9E9E"/>
              </a:solidFill>
              <a:latin typeface="Montserrat"/>
              <a:ea typeface="Montserrat"/>
              <a:cs typeface="Montserrat"/>
              <a:sym typeface="Montserra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2"/>
        <p:cNvGrpSpPr/>
        <p:nvPr/>
      </p:nvGrpSpPr>
      <p:grpSpPr>
        <a:xfrm>
          <a:off x="0" y="0"/>
          <a:ext cx="0" cy="0"/>
          <a:chOff x="0" y="0"/>
          <a:chExt cx="0" cy="0"/>
        </a:xfrm>
      </p:grpSpPr>
      <p:sp>
        <p:nvSpPr>
          <p:cNvPr id="83" name="Google Shape;83;p16"/>
          <p:cNvSpPr txBox="1"/>
          <p:nvPr/>
        </p:nvSpPr>
        <p:spPr>
          <a:xfrm>
            <a:off x="4296650" y="9210850"/>
            <a:ext cx="2970900" cy="5748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 sz="1600" b="1">
                <a:solidFill>
                  <a:srgbClr val="3333CC"/>
                </a:solidFill>
                <a:latin typeface="Montserrat"/>
                <a:ea typeface="Montserrat"/>
                <a:cs typeface="Montserrat"/>
                <a:sym typeface="Montserrat"/>
              </a:rPr>
              <a:t>preparedparents.org</a:t>
            </a:r>
            <a:endParaRPr sz="1600" b="1">
              <a:solidFill>
                <a:srgbClr val="3333CC"/>
              </a:solidFill>
              <a:latin typeface="Montserrat"/>
              <a:ea typeface="Montserrat"/>
              <a:cs typeface="Montserrat"/>
              <a:sym typeface="Montserrat"/>
            </a:endParaRPr>
          </a:p>
        </p:txBody>
      </p:sp>
      <p:cxnSp>
        <p:nvCxnSpPr>
          <p:cNvPr id="84" name="Google Shape;84;p16"/>
          <p:cNvCxnSpPr/>
          <p:nvPr/>
        </p:nvCxnSpPr>
        <p:spPr>
          <a:xfrm>
            <a:off x="352550" y="9200350"/>
            <a:ext cx="7067400" cy="0"/>
          </a:xfrm>
          <a:prstGeom prst="straightConnector1">
            <a:avLst/>
          </a:prstGeom>
          <a:noFill/>
          <a:ln w="9525" cap="flat" cmpd="sng">
            <a:solidFill>
              <a:srgbClr val="3333CC"/>
            </a:solidFill>
            <a:prstDash val="solid"/>
            <a:round/>
            <a:headEnd type="none" w="med" len="med"/>
            <a:tailEnd type="none" w="med" len="med"/>
          </a:ln>
        </p:spPr>
      </p:cxnSp>
      <p:pic>
        <p:nvPicPr>
          <p:cNvPr id="85" name="Google Shape;85;p16"/>
          <p:cNvPicPr preferRelativeResize="0"/>
          <p:nvPr/>
        </p:nvPicPr>
        <p:blipFill>
          <a:blip r:embed="rId3">
            <a:alphaModFix/>
          </a:blip>
          <a:stretch>
            <a:fillRect/>
          </a:stretch>
        </p:blipFill>
        <p:spPr>
          <a:xfrm>
            <a:off x="521450" y="9367925"/>
            <a:ext cx="2771950" cy="309475"/>
          </a:xfrm>
          <a:prstGeom prst="rect">
            <a:avLst/>
          </a:prstGeom>
          <a:noFill/>
          <a:ln>
            <a:noFill/>
          </a:ln>
        </p:spPr>
      </p:pic>
      <p:sp>
        <p:nvSpPr>
          <p:cNvPr id="86" name="Google Shape;86;p16"/>
          <p:cNvSpPr txBox="1"/>
          <p:nvPr/>
        </p:nvSpPr>
        <p:spPr>
          <a:xfrm>
            <a:off x="521450" y="775375"/>
            <a:ext cx="6729600" cy="8041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sz="1350" b="1">
                <a:solidFill>
                  <a:srgbClr val="3333CC"/>
                </a:solidFill>
                <a:latin typeface="Montserrat"/>
                <a:ea typeface="Montserrat"/>
                <a:cs typeface="Montserrat"/>
                <a:sym typeface="Montserrat"/>
              </a:rPr>
              <a:t>Esto es lo que más me preocupa...</a:t>
            </a:r>
            <a:endParaRPr sz="1350" b="1">
              <a:solidFill>
                <a:srgbClr val="3333CC"/>
              </a:solidFill>
              <a:latin typeface="Montserrat"/>
              <a:ea typeface="Montserrat"/>
              <a:cs typeface="Montserrat"/>
              <a:sym typeface="Montserrat"/>
            </a:endParaRPr>
          </a:p>
          <a:p>
            <a:pPr marL="0" lvl="0" indent="457200" algn="l" rtl="0">
              <a:lnSpc>
                <a:spcPct val="100000"/>
              </a:lnSpc>
              <a:spcBef>
                <a:spcPts val="1000"/>
              </a:spcBef>
              <a:spcAft>
                <a:spcPts val="0"/>
              </a:spcAft>
              <a:buClr>
                <a:srgbClr val="000000"/>
              </a:buClr>
              <a:buSzPts val="1100"/>
              <a:buFont typeface="Arial"/>
              <a:buNone/>
            </a:pPr>
            <a:r>
              <a:rPr lang="en" sz="1150">
                <a:solidFill>
                  <a:srgbClr val="444444"/>
                </a:solidFill>
                <a:latin typeface="Montserrat"/>
                <a:ea typeface="Montserrat"/>
                <a:cs typeface="Montserrat"/>
                <a:sym typeface="Montserrat"/>
              </a:rPr>
              <a:t>Crianza de los hijos = preocuparse por su hijo. Describe lo que tienes en mente.</a:t>
            </a:r>
            <a:endParaRPr sz="1150">
              <a:solidFill>
                <a:srgbClr val="444444"/>
              </a:solidFill>
              <a:latin typeface="Montserrat"/>
              <a:ea typeface="Montserrat"/>
              <a:cs typeface="Montserrat"/>
              <a:sym typeface="Montserrat"/>
            </a:endParaRPr>
          </a:p>
          <a:p>
            <a:pPr marL="0" lvl="0" indent="0" algn="l" rtl="0">
              <a:lnSpc>
                <a:spcPct val="100000"/>
              </a:lnSpc>
              <a:spcBef>
                <a:spcPts val="0"/>
              </a:spcBef>
              <a:spcAft>
                <a:spcPts val="0"/>
              </a:spcAft>
              <a:buClr>
                <a:srgbClr val="000000"/>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250" b="1">
                <a:solidFill>
                  <a:srgbClr val="444444"/>
                </a:solidFill>
                <a:latin typeface="Montserrat"/>
                <a:ea typeface="Montserrat"/>
                <a:cs typeface="Montserrat"/>
                <a:sym typeface="Montserrat"/>
              </a:rPr>
              <a:t>______________________________________________________________________</a:t>
            </a:r>
            <a:br>
              <a:rPr lang="en" sz="1000" b="1">
                <a:solidFill>
                  <a:srgbClr val="444444"/>
                </a:solidFill>
                <a:latin typeface="Montserrat"/>
                <a:ea typeface="Montserrat"/>
                <a:cs typeface="Montserrat"/>
                <a:sym typeface="Montserrat"/>
              </a:rPr>
            </a:br>
            <a:br>
              <a:rPr lang="en" sz="1000" b="1">
                <a:solidFill>
                  <a:srgbClr val="444444"/>
                </a:solidFill>
                <a:latin typeface="Montserrat"/>
                <a:ea typeface="Montserrat"/>
                <a:cs typeface="Montserrat"/>
                <a:sym typeface="Montserrat"/>
              </a:rPr>
            </a:br>
            <a:endParaRPr sz="1000" b="1">
              <a:solidFill>
                <a:srgbClr val="444444"/>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350" b="1">
              <a:solidFill>
                <a:srgbClr val="3333CC"/>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750" b="1">
                <a:solidFill>
                  <a:srgbClr val="3333CC"/>
                </a:solidFill>
                <a:latin typeface="Montserrat"/>
                <a:ea typeface="Montserrat"/>
                <a:cs typeface="Montserrat"/>
                <a:sym typeface="Montserrat"/>
              </a:rPr>
              <a:t>Gracias por tomarse el tiempo de leer esto. </a:t>
            </a:r>
            <a:endParaRPr sz="1750" b="1">
              <a:solidFill>
                <a:srgbClr val="3333CC"/>
              </a:solidFill>
              <a:latin typeface="Montserrat"/>
              <a:ea typeface="Montserrat"/>
              <a:cs typeface="Montserrat"/>
              <a:sym typeface="Montserrat"/>
            </a:endParaRPr>
          </a:p>
          <a:p>
            <a:pPr marL="0" lvl="0" indent="457200" algn="l" rtl="0">
              <a:spcBef>
                <a:spcPts val="1000"/>
              </a:spcBef>
              <a:spcAft>
                <a:spcPts val="0"/>
              </a:spcAft>
              <a:buClr>
                <a:schemeClr val="dk1"/>
              </a:buClr>
              <a:buSzPts val="1100"/>
              <a:buFont typeface="Arial"/>
              <a:buNone/>
            </a:pPr>
            <a:r>
              <a:rPr lang="en" sz="1550" b="1">
                <a:solidFill>
                  <a:srgbClr val="444444"/>
                </a:solidFill>
                <a:latin typeface="Montserrat"/>
                <a:ea typeface="Montserrat"/>
                <a:cs typeface="Montserrat"/>
                <a:sym typeface="Montserrat"/>
              </a:rPr>
              <a:t>Calurosamente,</a:t>
            </a:r>
            <a:endParaRPr sz="1550" b="1">
              <a:solidFill>
                <a:srgbClr val="444444"/>
              </a:solidFill>
              <a:latin typeface="Montserrat"/>
              <a:ea typeface="Montserrat"/>
              <a:cs typeface="Montserrat"/>
              <a:sym typeface="Montserrat"/>
            </a:endParaRPr>
          </a:p>
          <a:p>
            <a:pPr marL="0" lvl="0" indent="457200" algn="l" rtl="0">
              <a:spcBef>
                <a:spcPts val="1000"/>
              </a:spcBef>
              <a:spcAft>
                <a:spcPts val="0"/>
              </a:spcAft>
              <a:buClr>
                <a:schemeClr val="dk1"/>
              </a:buClr>
              <a:buSzPts val="1100"/>
              <a:buFont typeface="Arial"/>
              <a:buNone/>
            </a:pPr>
            <a:r>
              <a:rPr lang="en" sz="1550" b="1">
                <a:solidFill>
                  <a:srgbClr val="444444"/>
                </a:solidFill>
                <a:latin typeface="Montserrat"/>
                <a:ea typeface="Montserrat"/>
                <a:cs typeface="Montserrat"/>
                <a:sym typeface="Montserrat"/>
              </a:rPr>
              <a:t>[SU NOMBRE]</a:t>
            </a:r>
            <a:endParaRPr sz="1550" b="1">
              <a:solidFill>
                <a:srgbClr val="444444"/>
              </a:solidFill>
              <a:latin typeface="Montserrat"/>
              <a:ea typeface="Montserrat"/>
              <a:cs typeface="Montserrat"/>
              <a:sym typeface="Montserrat"/>
            </a:endParaRPr>
          </a:p>
          <a:p>
            <a:pPr marL="0" lvl="0" indent="457200" algn="l" rtl="0">
              <a:spcBef>
                <a:spcPts val="1000"/>
              </a:spcBef>
              <a:spcAft>
                <a:spcPts val="0"/>
              </a:spcAft>
              <a:buClr>
                <a:schemeClr val="dk1"/>
              </a:buClr>
              <a:buSzPts val="1100"/>
              <a:buFont typeface="Arial"/>
              <a:buNone/>
            </a:pPr>
            <a:r>
              <a:rPr lang="en" sz="1150" b="1">
                <a:solidFill>
                  <a:srgbClr val="9E9E9E"/>
                </a:solidFill>
                <a:latin typeface="Montserrat"/>
                <a:ea typeface="Montserrat"/>
                <a:cs typeface="Montserrat"/>
                <a:sym typeface="Montserrat"/>
              </a:rPr>
              <a:t>[SU RELACIÓN CON EL ESTUDIANTE]</a:t>
            </a:r>
            <a:endParaRPr sz="1150" b="1">
              <a:solidFill>
                <a:srgbClr val="9E9E9E"/>
              </a:solidFill>
              <a:latin typeface="Montserrat"/>
              <a:ea typeface="Montserrat"/>
              <a:cs typeface="Montserrat"/>
              <a:sym typeface="Montserrat"/>
            </a:endParaRPr>
          </a:p>
          <a:p>
            <a:pPr marL="0" lvl="0" indent="0" algn="l" rtl="0">
              <a:spcBef>
                <a:spcPts val="1000"/>
              </a:spcBef>
              <a:spcAft>
                <a:spcPts val="0"/>
              </a:spcAft>
              <a:buClr>
                <a:schemeClr val="dk1"/>
              </a:buClr>
              <a:buSzPts val="1100"/>
              <a:buFont typeface="Arial"/>
              <a:buNone/>
            </a:pPr>
            <a:endParaRPr sz="1750" b="1">
              <a:solidFill>
                <a:srgbClr val="3333CC"/>
              </a:solidFill>
              <a:latin typeface="Montserrat"/>
              <a:ea typeface="Montserrat"/>
              <a:cs typeface="Montserrat"/>
              <a:sym typeface="Montserrat"/>
            </a:endParaRPr>
          </a:p>
          <a:p>
            <a:pPr marL="0" lvl="0" indent="0" algn="l" rtl="0">
              <a:spcBef>
                <a:spcPts val="1000"/>
              </a:spcBef>
              <a:spcAft>
                <a:spcPts val="0"/>
              </a:spcAft>
              <a:buClr>
                <a:schemeClr val="dk1"/>
              </a:buClr>
              <a:buSzPts val="1100"/>
              <a:buFont typeface="Arial"/>
              <a:buNone/>
            </a:pPr>
            <a:endParaRPr sz="1750" b="1">
              <a:solidFill>
                <a:srgbClr val="3333CC"/>
              </a:solidFill>
              <a:latin typeface="Montserrat"/>
              <a:ea typeface="Montserrat"/>
              <a:cs typeface="Montserrat"/>
              <a:sym typeface="Montserrat"/>
            </a:endParaRPr>
          </a:p>
          <a:p>
            <a:pPr marL="0" lvl="0" indent="0" algn="l" rtl="0">
              <a:spcBef>
                <a:spcPts val="1000"/>
              </a:spcBef>
              <a:spcAft>
                <a:spcPts val="0"/>
              </a:spcAft>
              <a:buClr>
                <a:schemeClr val="dk1"/>
              </a:buClr>
              <a:buSzPts val="1100"/>
              <a:buFont typeface="Arial"/>
              <a:buNone/>
            </a:pPr>
            <a:endParaRPr sz="1250" b="1">
              <a:solidFill>
                <a:srgbClr val="444444"/>
              </a:solidFill>
              <a:latin typeface="Montserrat"/>
              <a:ea typeface="Montserrat"/>
              <a:cs typeface="Montserrat"/>
              <a:sym typeface="Montserrat"/>
            </a:endParaRPr>
          </a:p>
        </p:txBody>
      </p:sp>
      <p:sp>
        <p:nvSpPr>
          <p:cNvPr id="87" name="Google Shape;87;p16"/>
          <p:cNvSpPr txBox="1"/>
          <p:nvPr/>
        </p:nvSpPr>
        <p:spPr>
          <a:xfrm>
            <a:off x="7153231" y="9379651"/>
            <a:ext cx="466500" cy="7698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sz="1200" b="1">
                <a:solidFill>
                  <a:srgbClr val="9E9E9E"/>
                </a:solidFill>
                <a:latin typeface="Montserrat"/>
                <a:ea typeface="Montserrat"/>
                <a:cs typeface="Montserrat"/>
                <a:sym typeface="Montserrat"/>
              </a:rPr>
              <a:t>4</a:t>
            </a:fld>
            <a:endParaRPr sz="1200" b="1">
              <a:solidFill>
                <a:srgbClr val="9E9E9E"/>
              </a:solidFill>
              <a:latin typeface="Montserrat"/>
              <a:ea typeface="Montserrat"/>
              <a:cs typeface="Montserrat"/>
              <a:sym typeface="Montserrat"/>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513</Words>
  <Application>Microsoft Office PowerPoint</Application>
  <PresentationFormat>Custom</PresentationFormat>
  <Paragraphs>86</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Montserrat</vt:lpstr>
      <vt:lpstr>Arial</vt:lpstr>
      <vt:lpstr>Simple Light</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Amie Sugarman</dc:creator>
  <cp:lastModifiedBy>Amie Sugarman</cp:lastModifiedBy>
  <cp:revision>1</cp:revision>
  <dcterms:modified xsi:type="dcterms:W3CDTF">2021-04-08T18:55:13Z</dcterms:modified>
</cp:coreProperties>
</file>